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8" r:id="rId2"/>
    <p:sldId id="272" r:id="rId3"/>
    <p:sldId id="259" r:id="rId4"/>
    <p:sldId id="269" r:id="rId5"/>
    <p:sldId id="256" r:id="rId6"/>
    <p:sldId id="270" r:id="rId7"/>
    <p:sldId id="258" r:id="rId8"/>
    <p:sldId id="271" r:id="rId9"/>
    <p:sldId id="260" r:id="rId10"/>
    <p:sldId id="273" r:id="rId11"/>
    <p:sldId id="265" r:id="rId12"/>
    <p:sldId id="274" r:id="rId13"/>
    <p:sldId id="266" r:id="rId14"/>
    <p:sldId id="275" r:id="rId15"/>
    <p:sldId id="257" r:id="rId16"/>
    <p:sldId id="276" r:id="rId17"/>
    <p:sldId id="267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000"/>
    <a:srgbClr val="F6FF67"/>
    <a:srgbClr val="F5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95"/>
    <p:restoredTop sz="94648"/>
  </p:normalViewPr>
  <p:slideViewPr>
    <p:cSldViewPr snapToGrid="0">
      <p:cViewPr>
        <p:scale>
          <a:sx n="69" d="100"/>
          <a:sy n="69" d="100"/>
        </p:scale>
        <p:origin x="108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E9C5B-E523-E64F-931E-752AF7A5903A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3E956-824F-F847-BE9A-B22882DAE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01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3E956-824F-F847-BE9A-B22882DAE4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31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818E1-5E43-9281-C252-B9F58D345B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974186-9DFE-E132-F522-41422CF6C1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F21134-F3FC-7D39-6C4C-95D1CF51C6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8AC68-253B-E6AE-4D05-491D655601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3E956-824F-F847-BE9A-B22882DAE4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3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DC872-1DB0-28C2-CDBC-BF1C70341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AB3FA-EB08-4264-3285-1FAB186C2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8E07E-B98B-20DC-49D4-A530F4531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0F806-4E6B-B0CC-8F78-0FA76F476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F8035-DA81-C74A-AA8A-7773B4B2E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642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0502E-6D32-9A12-6599-99AEB09E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D5E3-5A6A-5C58-AF19-DFE30AC3E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2C12A-2C1B-1E5F-A759-9D8138CA4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B10F6-FDDD-DA6F-25DD-3CB5F9E6F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74D75-1ABD-E68D-117F-1F4128CB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5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D28545-73F8-6C2F-2CD0-4257BFDB96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203D9D-0D92-3D9B-AB71-606BB19520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46E22-5E1F-6F74-7E58-C2C37023F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4ECA0-1CD8-A8B9-50A2-69D9A73B20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374AC-594F-5F6C-B23B-E4A938D34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219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CDED-B6F2-39CA-66B7-DD233B2C1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E9580-8FDB-98DA-1A53-0F350E52F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F4A564-7129-C464-645D-CD24B0599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A1742B-2535-6330-E184-A33F930E8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7077B-3697-A974-5BBB-BA9F81E92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9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D5CE7-14B2-AFD1-2755-2F1FD75B6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6E6EC-7887-3AB9-63F9-06D8520AE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29650-F72F-CDF2-2ECC-052D2A63B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78AA4-0DB2-4CC7-1446-CE7A62AC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AA2DF-1C3D-FF11-0418-A59E17AEA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18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32D1B-4D9E-A0E8-D1DA-B5FE0A993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3BBDC-F244-ED38-D54E-8018738A0E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AF30FE-192B-22D3-39C0-F5F10322C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8A6B0-0801-3BB7-F9E7-05D52E0FE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2B2E4-D1A6-B37C-51F2-603DBC27A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83DB0-0E5F-8C47-53A5-3A507DD7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61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01BCE-EBC8-02E2-AFA3-3DDD13C4A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183DF8-1E94-0140-A606-ACEC6CDA3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666561-4AC1-FB43-EABD-11EE06B1A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D3F1CB-38DC-9189-E1A3-8C9B5E862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210255-1721-2CDA-FABD-7A0F51F39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7B62BB-7728-533C-B0A3-744466AC5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56A42A-E71D-AF25-7714-15443160C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2319C5-6E2F-7133-0E6E-0CA272943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163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4DE4-EE80-09DA-78D3-594CB5C34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9B700-B977-1AD6-306A-1D107553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110C2C-4F0C-4E0B-5088-DB88C1873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27DD45-50DA-6B2E-3466-C12184032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73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0EEA19-3D5E-90A1-C6B7-35F2ED8F1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481E92-9499-9D86-C7F0-A3F594A3D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A9F1B-3F96-2C4E-B6CE-F24FD80BE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06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816F-F845-82B6-86FA-D5FEA821D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AD9A5-8FD2-6FCB-2904-5C868FFB2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3B443B-FF00-D78B-C67C-2E1485C2F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311E5-F22C-9829-93A0-97F0DCA36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3AD5A-D5E7-A1D4-5247-4AC635477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42712-D288-5A34-79FB-CEE688F54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5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E8C93-1E53-7BD6-7E2A-B3EF3493B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8973F2-A096-86F6-AD34-C613D2272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489EBE-D3DE-856A-05E3-DCC72848C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2055E-05C4-5541-8049-0627F474C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470F3E-0EC6-FB70-3E08-A61EBD408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7825C-E24A-F3F7-6EB6-286C0716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9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CAB8EE-858F-3606-F296-4634BCE08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7A8ED-3870-34C4-3999-A415AF761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0E3ED-DAEC-0DBF-78A5-CCC60DE986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CE427F-ED41-6A47-A436-51CC4AC95B6E}" type="datetimeFigureOut">
              <a:rPr lang="en-US" smtClean="0"/>
              <a:t>4/16/24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818EE-6547-0959-2A90-13432F2E13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13012-CB0A-5968-DBB1-D4D0B0D5F0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A81574-6405-6C4A-BFA3-C85340ACF3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03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DA52B-FD79-4EC6-C7A4-F98BCDA5D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colorful lines with text&#10;&#10;Description automatically generated with medium confidence">
            <a:extLst>
              <a:ext uri="{FF2B5EF4-FFF2-40B4-BE49-F238E27FC236}">
                <a16:creationId xmlns:a16="http://schemas.microsoft.com/office/drawing/2014/main" id="{1DD4B2A7-5305-F370-893D-B87035ADA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0" r="7285"/>
          <a:stretch/>
        </p:blipFill>
        <p:spPr>
          <a:xfrm>
            <a:off x="9589574" y="1238491"/>
            <a:ext cx="2270778" cy="17138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AEBA47-1283-EB20-1324-B02B92847FA1}"/>
              </a:ext>
            </a:extLst>
          </p:cNvPr>
          <p:cNvSpPr txBox="1"/>
          <p:nvPr/>
        </p:nvSpPr>
        <p:spPr>
          <a:xfrm>
            <a:off x="4985287" y="3092197"/>
            <a:ext cx="5597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Ratio of cells expressed In Each Stage of Development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6B4A20-3872-A979-7ECD-43AB9F4BE4DF}"/>
              </a:ext>
            </a:extLst>
          </p:cNvPr>
          <p:cNvSpPr txBox="1"/>
          <p:nvPr/>
        </p:nvSpPr>
        <p:spPr>
          <a:xfrm rot="16200000">
            <a:off x="3843356" y="4603497"/>
            <a:ext cx="1223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% of Cells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E09FEE-6DE8-467E-AD7A-54EADE39DD07}"/>
              </a:ext>
            </a:extLst>
          </p:cNvPr>
          <p:cNvSpPr txBox="1"/>
          <p:nvPr/>
        </p:nvSpPr>
        <p:spPr>
          <a:xfrm>
            <a:off x="6680631" y="6509288"/>
            <a:ext cx="2420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Stage of Development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DC5DC5-EB0A-8A13-8345-070177609C00}"/>
              </a:ext>
            </a:extLst>
          </p:cNvPr>
          <p:cNvSpPr txBox="1"/>
          <p:nvPr/>
        </p:nvSpPr>
        <p:spPr>
          <a:xfrm>
            <a:off x="576365" y="8338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D26F1B-370C-B282-1CBB-5753B570228B}"/>
              </a:ext>
            </a:extLst>
          </p:cNvPr>
          <p:cNvSpPr txBox="1"/>
          <p:nvPr/>
        </p:nvSpPr>
        <p:spPr>
          <a:xfrm>
            <a:off x="637844" y="3445132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C01CC92-C3A7-9EFC-83E7-05A477C27CB2}"/>
              </a:ext>
            </a:extLst>
          </p:cNvPr>
          <p:cNvSpPr txBox="1"/>
          <p:nvPr/>
        </p:nvSpPr>
        <p:spPr>
          <a:xfrm>
            <a:off x="5957150" y="83381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BD850FC-8C38-042C-B7AA-5F2B63576B58}"/>
              </a:ext>
            </a:extLst>
          </p:cNvPr>
          <p:cNvSpPr txBox="1"/>
          <p:nvPr/>
        </p:nvSpPr>
        <p:spPr>
          <a:xfrm>
            <a:off x="4442670" y="3012784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D</a:t>
            </a:r>
          </a:p>
        </p:txBody>
      </p:sp>
      <p:pic>
        <p:nvPicPr>
          <p:cNvPr id="7" name="Picture 6" descr="A diagram of a fetus&#10;&#10;Description automatically generated">
            <a:extLst>
              <a:ext uri="{FF2B5EF4-FFF2-40B4-BE49-F238E27FC236}">
                <a16:creationId xmlns:a16="http://schemas.microsoft.com/office/drawing/2014/main" id="{58DFF8D2-5AC7-7660-D39C-F8AF6F0441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68" t="13923" r="4498" b="30714"/>
          <a:stretch/>
        </p:blipFill>
        <p:spPr>
          <a:xfrm>
            <a:off x="738361" y="592594"/>
            <a:ext cx="5218789" cy="218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152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C3D0C-0047-8578-1183-B7038616A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3255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58A65-4C3B-7352-A742-64866A73D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B74351D-B868-9BE9-F3F0-2BA14C85783B}"/>
              </a:ext>
            </a:extLst>
          </p:cNvPr>
          <p:cNvGrpSpPr/>
          <p:nvPr/>
        </p:nvGrpSpPr>
        <p:grpSpPr>
          <a:xfrm>
            <a:off x="346037" y="273510"/>
            <a:ext cx="11499925" cy="6445428"/>
            <a:chOff x="346037" y="273510"/>
            <a:chExt cx="11499925" cy="644542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C7BEA9F-ECB4-C809-CF19-9A3197C6F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6037" y="677179"/>
              <a:ext cx="11499925" cy="600742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A24762-DE5F-ABE4-0882-F2C92E73DB90}"/>
                </a:ext>
              </a:extLst>
            </p:cNvPr>
            <p:cNvSpPr txBox="1"/>
            <p:nvPr/>
          </p:nvSpPr>
          <p:spPr>
            <a:xfrm>
              <a:off x="8261131" y="4687613"/>
              <a:ext cx="3384331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RUNX1 = </a:t>
              </a:r>
            </a:p>
            <a:p>
              <a:r>
                <a:rPr lang="en-US" dirty="0"/>
                <a:t>CD34 = </a:t>
              </a:r>
            </a:p>
            <a:p>
              <a:r>
                <a:rPr lang="en-US" dirty="0"/>
                <a:t>GATA1 = </a:t>
              </a:r>
            </a:p>
            <a:p>
              <a:r>
                <a:rPr lang="en-US" dirty="0"/>
                <a:t>GATA2 = </a:t>
              </a:r>
            </a:p>
            <a:p>
              <a:r>
                <a:rPr lang="en-US" dirty="0"/>
                <a:t>MITF = </a:t>
              </a:r>
            </a:p>
            <a:p>
              <a:r>
                <a:rPr lang="en-US" dirty="0"/>
                <a:t>BATF = </a:t>
              </a:r>
            </a:p>
            <a:p>
              <a:r>
                <a:rPr lang="en-US" dirty="0"/>
                <a:t>KIT =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BE93769-5DF2-FCFA-0F7C-4CA14DFE0B55}"/>
                </a:ext>
              </a:extLst>
            </p:cNvPr>
            <p:cNvSpPr txBox="1"/>
            <p:nvPr/>
          </p:nvSpPr>
          <p:spPr>
            <a:xfrm>
              <a:off x="346037" y="273510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111724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B6336-DB7A-42D9-C6B4-CD7714D6BC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4688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548AA-5A4C-AEBB-86F0-082A2F6D1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CFED575-8D73-17BF-A83F-197D29377A2C}"/>
              </a:ext>
            </a:extLst>
          </p:cNvPr>
          <p:cNvGrpSpPr/>
          <p:nvPr/>
        </p:nvGrpSpPr>
        <p:grpSpPr>
          <a:xfrm>
            <a:off x="137930" y="738838"/>
            <a:ext cx="5722711" cy="3062167"/>
            <a:chOff x="125230" y="1488138"/>
            <a:chExt cx="5722711" cy="306216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75533CA-7BDE-1396-D558-C6BFD2468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581" y="1672804"/>
              <a:ext cx="5508360" cy="287750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22E7C55-69B2-19D7-C9E7-E05744570183}"/>
                </a:ext>
              </a:extLst>
            </p:cNvPr>
            <p:cNvSpPr txBox="1"/>
            <p:nvPr/>
          </p:nvSpPr>
          <p:spPr>
            <a:xfrm>
              <a:off x="125230" y="1488138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9D4F024-EFC7-3E52-3A9E-FF9DDA76B9C8}"/>
              </a:ext>
            </a:extLst>
          </p:cNvPr>
          <p:cNvGrpSpPr/>
          <p:nvPr/>
        </p:nvGrpSpPr>
        <p:grpSpPr>
          <a:xfrm>
            <a:off x="6105629" y="738838"/>
            <a:ext cx="5835693" cy="3073742"/>
            <a:chOff x="6092929" y="1488138"/>
            <a:chExt cx="5835693" cy="307374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08C914B-2713-A3F0-9B41-F9A0241FC1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20263" y="1684379"/>
              <a:ext cx="5508359" cy="28775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FD2791-8413-FAB3-E44D-2903A19A7583}"/>
                </a:ext>
              </a:extLst>
            </p:cNvPr>
            <p:cNvSpPr txBox="1"/>
            <p:nvPr/>
          </p:nvSpPr>
          <p:spPr>
            <a:xfrm>
              <a:off x="6092929" y="1488138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2602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ABBAF-7C1D-50DE-6134-90D178855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6865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AC3D3-82DB-826E-BB95-7BBBD5C4D1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68AB1F4D-EA3B-2D19-74EF-C9A2A89BE5EF}"/>
              </a:ext>
            </a:extLst>
          </p:cNvPr>
          <p:cNvGrpSpPr/>
          <p:nvPr/>
        </p:nvGrpSpPr>
        <p:grpSpPr>
          <a:xfrm>
            <a:off x="40989" y="0"/>
            <a:ext cx="11873552" cy="6858000"/>
            <a:chOff x="40989" y="0"/>
            <a:chExt cx="11873552" cy="6858000"/>
          </a:xfrm>
        </p:grpSpPr>
        <p:pic>
          <p:nvPicPr>
            <p:cNvPr id="11" name="Picture 10" descr="A chart of different colored shapes&#10;&#10;Description automatically generated with medium confidence">
              <a:extLst>
                <a:ext uri="{FF2B5EF4-FFF2-40B4-BE49-F238E27FC236}">
                  <a16:creationId xmlns:a16="http://schemas.microsoft.com/office/drawing/2014/main" id="{27529B0A-410C-22F3-D533-EADF4E02A6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70762"/>
            <a:stretch/>
          </p:blipFill>
          <p:spPr>
            <a:xfrm>
              <a:off x="954461" y="1751442"/>
              <a:ext cx="2858161" cy="5106558"/>
            </a:xfrm>
            <a:prstGeom prst="rect">
              <a:avLst/>
            </a:prstGeom>
          </p:spPr>
        </p:pic>
        <p:pic>
          <p:nvPicPr>
            <p:cNvPr id="13" name="Picture 12" descr="A chart of different colored shapes&#10;&#10;Description automatically generated with medium confidence">
              <a:extLst>
                <a:ext uri="{FF2B5EF4-FFF2-40B4-BE49-F238E27FC236}">
                  <a16:creationId xmlns:a16="http://schemas.microsoft.com/office/drawing/2014/main" id="{0FBA4AAF-19A6-9684-4576-F28C067F01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1940" r="22224"/>
            <a:stretch/>
          </p:blipFill>
          <p:spPr>
            <a:xfrm>
              <a:off x="6427942" y="1749199"/>
              <a:ext cx="2525543" cy="5106557"/>
            </a:xfrm>
            <a:prstGeom prst="rect">
              <a:avLst/>
            </a:prstGeom>
          </p:spPr>
        </p:pic>
        <p:pic>
          <p:nvPicPr>
            <p:cNvPr id="15" name="Picture 14" descr="A screenshot of a graph&#10;&#10;Description automatically generated">
              <a:extLst>
                <a:ext uri="{FF2B5EF4-FFF2-40B4-BE49-F238E27FC236}">
                  <a16:creationId xmlns:a16="http://schemas.microsoft.com/office/drawing/2014/main" id="{F51814F5-C76A-5BC5-96D7-8232DAD7AC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2094" r="22521"/>
            <a:stretch/>
          </p:blipFill>
          <p:spPr>
            <a:xfrm>
              <a:off x="9087326" y="1749199"/>
              <a:ext cx="2481479" cy="510655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BFA1283-3485-16B0-74E8-F0CEF9AB0AEC}"/>
                </a:ext>
              </a:extLst>
            </p:cNvPr>
            <p:cNvSpPr txBox="1"/>
            <p:nvPr/>
          </p:nvSpPr>
          <p:spPr>
            <a:xfrm>
              <a:off x="4265606" y="1121639"/>
              <a:ext cx="2162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Integrated based on Component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2794E4F-22E4-96C6-71CF-6818A1E40ED9}"/>
                </a:ext>
              </a:extLst>
            </p:cNvPr>
            <p:cNvSpPr txBox="1"/>
            <p:nvPr/>
          </p:nvSpPr>
          <p:spPr>
            <a:xfrm>
              <a:off x="7013786" y="1134012"/>
              <a:ext cx="20066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Integrated based </a:t>
              </a:r>
              <a:r>
                <a:rPr lang="en-US" b="1" dirty="0" err="1"/>
                <a:t>fetal.ids</a:t>
              </a:r>
              <a:endParaRPr lang="en-US" b="1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8C10E24-0529-EF5D-4A45-D5E5347A9271}"/>
                </a:ext>
              </a:extLst>
            </p:cNvPr>
            <p:cNvSpPr txBox="1"/>
            <p:nvPr/>
          </p:nvSpPr>
          <p:spPr>
            <a:xfrm>
              <a:off x="9154246" y="1119480"/>
              <a:ext cx="27602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Integrated based stage of Development</a:t>
              </a:r>
            </a:p>
          </p:txBody>
        </p:sp>
        <p:pic>
          <p:nvPicPr>
            <p:cNvPr id="24" name="Picture 23" descr="A chart of different colored shapes&#10;&#10;Description automatically generated with medium confidence">
              <a:extLst>
                <a:ext uri="{FF2B5EF4-FFF2-40B4-BE49-F238E27FC236}">
                  <a16:creationId xmlns:a16="http://schemas.microsoft.com/office/drawing/2014/main" id="{6A1A042A-728F-4813-7EED-0363099E30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1943" r="22221"/>
            <a:stretch/>
          </p:blipFill>
          <p:spPr>
            <a:xfrm>
              <a:off x="3820739" y="1751440"/>
              <a:ext cx="2525542" cy="5106558"/>
            </a:xfrm>
            <a:prstGeom prst="rect">
              <a:avLst/>
            </a:prstGeom>
          </p:spPr>
        </p:pic>
        <p:pic>
          <p:nvPicPr>
            <p:cNvPr id="25" name="Picture 24" descr="A screenshot of a graph&#10;&#10;Description automatically generated">
              <a:extLst>
                <a:ext uri="{FF2B5EF4-FFF2-40B4-BE49-F238E27FC236}">
                  <a16:creationId xmlns:a16="http://schemas.microsoft.com/office/drawing/2014/main" id="{5E0479CB-C371-7F61-8429-A2976929E9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7911" t="33013" b="35679"/>
            <a:stretch/>
          </p:blipFill>
          <p:spPr>
            <a:xfrm>
              <a:off x="40989" y="0"/>
              <a:ext cx="2481480" cy="1837279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506FF0E-FED5-24E9-A283-A58EAE7B659C}"/>
                </a:ext>
              </a:extLst>
            </p:cNvPr>
            <p:cNvSpPr txBox="1"/>
            <p:nvPr/>
          </p:nvSpPr>
          <p:spPr>
            <a:xfrm>
              <a:off x="1784417" y="1272511"/>
              <a:ext cx="16872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Not Integrated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251432C-58B0-3225-684A-DE3C3E12610E}"/>
                </a:ext>
              </a:extLst>
            </p:cNvPr>
            <p:cNvSpPr txBox="1"/>
            <p:nvPr/>
          </p:nvSpPr>
          <p:spPr>
            <a:xfrm>
              <a:off x="1281729" y="1652613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1FC7A57-1C80-020F-56CA-F2A56FAAF894}"/>
                </a:ext>
              </a:extLst>
            </p:cNvPr>
            <p:cNvSpPr txBox="1"/>
            <p:nvPr/>
          </p:nvSpPr>
          <p:spPr>
            <a:xfrm>
              <a:off x="3930155" y="1652613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F9C40E5-B342-2E53-2A8C-234BED6E1152}"/>
                </a:ext>
              </a:extLst>
            </p:cNvPr>
            <p:cNvSpPr txBox="1"/>
            <p:nvPr/>
          </p:nvSpPr>
          <p:spPr>
            <a:xfrm>
              <a:off x="6509603" y="1652613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654F590-E61C-4CB2-CADE-646E87400407}"/>
                </a:ext>
              </a:extLst>
            </p:cNvPr>
            <p:cNvSpPr txBox="1"/>
            <p:nvPr/>
          </p:nvSpPr>
          <p:spPr>
            <a:xfrm>
              <a:off x="9154246" y="1652613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91583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028DC-96E1-177A-BE13-390833F2E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280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B899D-3312-5C54-3935-86BAC8F9F2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D2E5C6A3-D0F2-2A4E-FD48-C3A292146716}"/>
              </a:ext>
            </a:extLst>
          </p:cNvPr>
          <p:cNvGrpSpPr/>
          <p:nvPr/>
        </p:nvGrpSpPr>
        <p:grpSpPr>
          <a:xfrm>
            <a:off x="303050" y="1335484"/>
            <a:ext cx="11584702" cy="3796955"/>
            <a:chOff x="303050" y="1335484"/>
            <a:chExt cx="11584702" cy="3796955"/>
          </a:xfrm>
        </p:grpSpPr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33127D16-0FDB-49FF-BE28-7EB4E28FC132}"/>
                </a:ext>
              </a:extLst>
            </p:cNvPr>
            <p:cNvSpPr/>
            <p:nvPr/>
          </p:nvSpPr>
          <p:spPr>
            <a:xfrm>
              <a:off x="304248" y="2236489"/>
              <a:ext cx="1069190" cy="859669"/>
            </a:xfrm>
            <a:prstGeom prst="roundRect">
              <a:avLst/>
            </a:prstGeom>
            <a:solidFill>
              <a:srgbClr val="00B0F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Data Already Had  Some QC Conducted</a:t>
              </a: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6AECCB78-6EFE-AD7F-A41F-1BAC1BCA1B9F}"/>
                </a:ext>
              </a:extLst>
            </p:cNvPr>
            <p:cNvSpPr/>
            <p:nvPr/>
          </p:nvSpPr>
          <p:spPr>
            <a:xfrm>
              <a:off x="1933620" y="1896963"/>
              <a:ext cx="1298630" cy="578436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Normalization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9D4D4400-F272-6606-26AC-37741809E561}"/>
                </a:ext>
              </a:extLst>
            </p:cNvPr>
            <p:cNvSpPr/>
            <p:nvPr/>
          </p:nvSpPr>
          <p:spPr>
            <a:xfrm>
              <a:off x="1933620" y="3110054"/>
              <a:ext cx="1298630" cy="578436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Dimensionality Reduction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15E257A5-3CE3-D63C-D927-1903E476F8B7}"/>
                </a:ext>
              </a:extLst>
            </p:cNvPr>
            <p:cNvSpPr/>
            <p:nvPr/>
          </p:nvSpPr>
          <p:spPr>
            <a:xfrm>
              <a:off x="1933620" y="4411563"/>
              <a:ext cx="1298630" cy="720876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Clustering &amp; Finding Neighbors 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30B9A65-BDB3-A7BA-582F-CFE0FFC36626}"/>
                </a:ext>
              </a:extLst>
            </p:cNvPr>
            <p:cNvSpPr/>
            <p:nvPr/>
          </p:nvSpPr>
          <p:spPr>
            <a:xfrm>
              <a:off x="4087502" y="2348313"/>
              <a:ext cx="1175087" cy="740745"/>
            </a:xfrm>
            <a:prstGeom prst="roundRect">
              <a:avLst/>
            </a:prstGeom>
            <a:solidFill>
              <a:srgbClr val="F6FF67"/>
            </a:solidFill>
            <a:ln>
              <a:solidFill>
                <a:srgbClr val="929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Harmony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80D445EA-E098-174E-9AF8-AD651F6CB176}"/>
                </a:ext>
              </a:extLst>
            </p:cNvPr>
            <p:cNvSpPr/>
            <p:nvPr/>
          </p:nvSpPr>
          <p:spPr>
            <a:xfrm>
              <a:off x="4087502" y="3605613"/>
              <a:ext cx="1175087" cy="740745"/>
            </a:xfrm>
            <a:prstGeom prst="roundRect">
              <a:avLst/>
            </a:prstGeom>
            <a:solidFill>
              <a:srgbClr val="F6FF67"/>
            </a:solidFill>
            <a:ln>
              <a:solidFill>
                <a:srgbClr val="929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Seurat Anchors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CDDCBCC-FE67-992E-E903-5211701E3B92}"/>
                </a:ext>
              </a:extLst>
            </p:cNvPr>
            <p:cNvSpPr/>
            <p:nvPr/>
          </p:nvSpPr>
          <p:spPr>
            <a:xfrm>
              <a:off x="6425021" y="1919127"/>
              <a:ext cx="946366" cy="32742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Fill in 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ED24E59-1247-DC51-43EE-E630C24F3F51}"/>
                </a:ext>
              </a:extLst>
            </p:cNvPr>
            <p:cNvSpPr/>
            <p:nvPr/>
          </p:nvSpPr>
          <p:spPr>
            <a:xfrm>
              <a:off x="6203357" y="3789988"/>
              <a:ext cx="1452111" cy="107331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Non-linear Dimensionality Reduction: UMAP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0F2E0941-6E5F-396C-1CAD-DAF165B02AEE}"/>
                </a:ext>
              </a:extLst>
            </p:cNvPr>
            <p:cNvSpPr/>
            <p:nvPr/>
          </p:nvSpPr>
          <p:spPr>
            <a:xfrm>
              <a:off x="8093675" y="3784846"/>
              <a:ext cx="946365" cy="1073312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Cluster Cells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92102BCA-AD00-8E9A-C600-24DBF88888B6}"/>
                </a:ext>
              </a:extLst>
            </p:cNvPr>
            <p:cNvSpPr/>
            <p:nvPr/>
          </p:nvSpPr>
          <p:spPr>
            <a:xfrm>
              <a:off x="9403170" y="3792655"/>
              <a:ext cx="1175087" cy="1073312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Comparison of Clusters 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637269FD-C1F1-4138-2653-E41EE74E4D6D}"/>
                </a:ext>
              </a:extLst>
            </p:cNvPr>
            <p:cNvSpPr/>
            <p:nvPr/>
          </p:nvSpPr>
          <p:spPr>
            <a:xfrm>
              <a:off x="8031292" y="1919716"/>
              <a:ext cx="946366" cy="327424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Fill in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61BA18-D760-CCE1-3E5C-046A2A2FF0A4}"/>
                </a:ext>
              </a:extLst>
            </p:cNvPr>
            <p:cNvSpPr txBox="1"/>
            <p:nvPr/>
          </p:nvSpPr>
          <p:spPr>
            <a:xfrm>
              <a:off x="365660" y="1521273"/>
              <a:ext cx="9463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Quality Control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802B6-53E3-5311-E274-7FA809C7F3CA}"/>
                </a:ext>
              </a:extLst>
            </p:cNvPr>
            <p:cNvSpPr txBox="1"/>
            <p:nvPr/>
          </p:nvSpPr>
          <p:spPr>
            <a:xfrm>
              <a:off x="1848353" y="1367384"/>
              <a:ext cx="14639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Preprocessing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2028EC-8B0C-47F2-A9F3-B3C8F05723E1}"/>
                </a:ext>
              </a:extLst>
            </p:cNvPr>
            <p:cNvSpPr txBox="1"/>
            <p:nvPr/>
          </p:nvSpPr>
          <p:spPr>
            <a:xfrm>
              <a:off x="4087501" y="1813199"/>
              <a:ext cx="11750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Integration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04DE760-C402-E609-06A5-9DEC0BC0B104}"/>
                </a:ext>
              </a:extLst>
            </p:cNvPr>
            <p:cNvSpPr txBox="1"/>
            <p:nvPr/>
          </p:nvSpPr>
          <p:spPr>
            <a:xfrm>
              <a:off x="6120542" y="1335484"/>
              <a:ext cx="305213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/>
                <a:t>Differentially Expressed Genes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5A023C7-BAAB-DD00-16D7-A2B2FFF7EF6D}"/>
                </a:ext>
              </a:extLst>
            </p:cNvPr>
            <p:cNvSpPr txBox="1"/>
            <p:nvPr/>
          </p:nvSpPr>
          <p:spPr>
            <a:xfrm>
              <a:off x="5904256" y="3254029"/>
              <a:ext cx="27743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b="1" dirty="0" err="1"/>
                <a:t>Pseudotime</a:t>
              </a:r>
              <a:r>
                <a:rPr lang="en-US" sz="1400" b="1" dirty="0"/>
                <a:t> Trajectory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21579FE-D8C5-395D-3794-D7730CCC3A16}"/>
                </a:ext>
              </a:extLst>
            </p:cNvPr>
            <p:cNvSpPr txBox="1"/>
            <p:nvPr/>
          </p:nvSpPr>
          <p:spPr>
            <a:xfrm>
              <a:off x="4087501" y="3203377"/>
              <a:ext cx="11750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Or</a:t>
              </a:r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A1BD036B-C70F-FB87-A847-27071B5830D6}"/>
                </a:ext>
              </a:extLst>
            </p:cNvPr>
            <p:cNvSpPr/>
            <p:nvPr/>
          </p:nvSpPr>
          <p:spPr>
            <a:xfrm>
              <a:off x="10941387" y="3784846"/>
              <a:ext cx="946365" cy="1073312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Trajectory Analysis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4837147-18DF-7439-9E7C-5E1EA76AD679}"/>
                </a:ext>
              </a:extLst>
            </p:cNvPr>
            <p:cNvSpPr txBox="1"/>
            <p:nvPr/>
          </p:nvSpPr>
          <p:spPr>
            <a:xfrm>
              <a:off x="7687409" y="4183002"/>
              <a:ext cx="374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ym typeface="Wingdings" pitchFamily="2" charset="2"/>
                </a:rPr>
                <a:t></a:t>
              </a:r>
              <a:endParaRPr lang="en-US" sz="1200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EFEA0A7-4D6B-2612-A2BA-2D1B1B094204}"/>
                </a:ext>
              </a:extLst>
            </p:cNvPr>
            <p:cNvSpPr txBox="1"/>
            <p:nvPr/>
          </p:nvSpPr>
          <p:spPr>
            <a:xfrm>
              <a:off x="2373482" y="2665639"/>
              <a:ext cx="4136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+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A860CC9-2914-A987-AA3A-E68CB4665307}"/>
                </a:ext>
              </a:extLst>
            </p:cNvPr>
            <p:cNvSpPr txBox="1"/>
            <p:nvPr/>
          </p:nvSpPr>
          <p:spPr>
            <a:xfrm>
              <a:off x="2373482" y="3958809"/>
              <a:ext cx="4136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+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88AD476-0F6A-F660-DC4E-2588D13685AC}"/>
                </a:ext>
              </a:extLst>
            </p:cNvPr>
            <p:cNvSpPr txBox="1"/>
            <p:nvPr/>
          </p:nvSpPr>
          <p:spPr>
            <a:xfrm>
              <a:off x="9043906" y="4187723"/>
              <a:ext cx="374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ym typeface="Wingdings" pitchFamily="2" charset="2"/>
                </a:rPr>
                <a:t></a:t>
              </a:r>
              <a:endParaRPr lang="en-US" sz="12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24F55A7-8947-C6A7-93CB-06FC925C8631}"/>
                </a:ext>
              </a:extLst>
            </p:cNvPr>
            <p:cNvSpPr txBox="1"/>
            <p:nvPr/>
          </p:nvSpPr>
          <p:spPr>
            <a:xfrm>
              <a:off x="10572660" y="4192909"/>
              <a:ext cx="374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ym typeface="Wingdings" pitchFamily="2" charset="2"/>
                </a:rPr>
                <a:t></a:t>
              </a:r>
              <a:endParaRPr lang="en-US" sz="1200" b="1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92B167A-35E8-D9D8-BB07-935163DF85C1}"/>
                </a:ext>
              </a:extLst>
            </p:cNvPr>
            <p:cNvSpPr txBox="1"/>
            <p:nvPr/>
          </p:nvSpPr>
          <p:spPr>
            <a:xfrm>
              <a:off x="1404564" y="3249734"/>
              <a:ext cx="4065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ym typeface="Wingdings" pitchFamily="2" charset="2"/>
                </a:rPr>
                <a:t></a:t>
              </a:r>
              <a:endParaRPr lang="en-US" sz="1200" b="1" dirty="0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929C6A31-CAA3-AA0D-35DA-9E00BCDC26B5}"/>
                </a:ext>
              </a:extLst>
            </p:cNvPr>
            <p:cNvGrpSpPr/>
            <p:nvPr/>
          </p:nvGrpSpPr>
          <p:grpSpPr>
            <a:xfrm>
              <a:off x="3538751" y="2616116"/>
              <a:ext cx="552106" cy="1501477"/>
              <a:chOff x="3173903" y="2317368"/>
              <a:chExt cx="552106" cy="1501477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B1D9277-4FA0-4C49-CD42-E093140A9024}"/>
                  </a:ext>
                </a:extLst>
              </p:cNvPr>
              <p:cNvSpPr txBox="1"/>
              <p:nvPr/>
            </p:nvSpPr>
            <p:spPr>
              <a:xfrm>
                <a:off x="3351685" y="2317368"/>
                <a:ext cx="3743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ym typeface="Wingdings" pitchFamily="2" charset="2"/>
                  </a:rPr>
                  <a:t></a:t>
                </a:r>
                <a:endParaRPr lang="en-US" sz="1200" b="1" dirty="0"/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5CF53E9D-5261-8AB3-04EB-7361966335F4}"/>
                  </a:ext>
                </a:extLst>
              </p:cNvPr>
              <p:cNvSpPr txBox="1"/>
              <p:nvPr/>
            </p:nvSpPr>
            <p:spPr>
              <a:xfrm>
                <a:off x="3351685" y="3541846"/>
                <a:ext cx="3743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ym typeface="Wingdings" pitchFamily="2" charset="2"/>
                  </a:rPr>
                  <a:t></a:t>
                </a:r>
                <a:endParaRPr lang="en-US" sz="1200" b="1" dirty="0"/>
              </a:p>
            </p:txBody>
          </p: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D8EA5618-010F-7FF3-EBFE-40310B46230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74460" y="2448732"/>
                <a:ext cx="23799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8F870686-0EBE-82EB-AD2A-5CAE334EE2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80229" y="2448732"/>
                <a:ext cx="0" cy="1234268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5AB4809D-1BDE-A909-C2CE-B4711CE295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74460" y="3674282"/>
                <a:ext cx="232228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9260D519-58F0-7D68-3E6A-4D883A41263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173903" y="3042911"/>
                <a:ext cx="10055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91887969-A1D8-45EC-C4E4-5406AAA3237A}"/>
                </a:ext>
              </a:extLst>
            </p:cNvPr>
            <p:cNvSpPr/>
            <p:nvPr/>
          </p:nvSpPr>
          <p:spPr>
            <a:xfrm>
              <a:off x="303050" y="3644058"/>
              <a:ext cx="1069191" cy="1221909"/>
            </a:xfrm>
            <a:prstGeom prst="roundRect">
              <a:avLst/>
            </a:prstGeom>
            <a:solidFill>
              <a:srgbClr val="00B0F0"/>
            </a:solidFill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Filtering Based on MT%, </a:t>
              </a:r>
              <a:r>
                <a:rPr lang="en-US" sz="1200" dirty="0" err="1"/>
                <a:t>nCount</a:t>
              </a:r>
              <a:r>
                <a:rPr lang="en-US" sz="1200" dirty="0"/>
                <a:t>, and </a:t>
              </a:r>
              <a:r>
                <a:rPr lang="en-US" sz="1200" dirty="0" err="1"/>
                <a:t>nFeature</a:t>
              </a:r>
              <a:endParaRPr lang="en-US" sz="12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B60386F-8766-C609-884D-E17A17F05920}"/>
                </a:ext>
              </a:extLst>
            </p:cNvPr>
            <p:cNvSpPr txBox="1"/>
            <p:nvPr/>
          </p:nvSpPr>
          <p:spPr>
            <a:xfrm>
              <a:off x="650484" y="3225219"/>
              <a:ext cx="3743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+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675500AF-24B4-551F-393B-7D0F7DDB0286}"/>
                </a:ext>
              </a:extLst>
            </p:cNvPr>
            <p:cNvGrpSpPr/>
            <p:nvPr/>
          </p:nvGrpSpPr>
          <p:grpSpPr>
            <a:xfrm>
              <a:off x="5385102" y="1947716"/>
              <a:ext cx="829449" cy="2565091"/>
              <a:chOff x="5039304" y="2029968"/>
              <a:chExt cx="829449" cy="2565091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6938EBF-4FBA-7234-B697-5E3DA0388214}"/>
                  </a:ext>
                </a:extLst>
              </p:cNvPr>
              <p:cNvSpPr txBox="1"/>
              <p:nvPr/>
            </p:nvSpPr>
            <p:spPr>
              <a:xfrm>
                <a:off x="5486400" y="2029968"/>
                <a:ext cx="3743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ym typeface="Wingdings" pitchFamily="2" charset="2"/>
                  </a:rPr>
                  <a:t></a:t>
                </a:r>
                <a:endParaRPr lang="en-US" sz="1200" b="1" dirty="0"/>
              </a:p>
            </p:txBody>
          </p: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09BD72B0-3631-0FCE-9160-B2A84539BA1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139861" y="2166112"/>
                <a:ext cx="510375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BA997E2C-959F-45C1-7B13-FF599E8967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45630" y="2165680"/>
                <a:ext cx="0" cy="229088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598C1CAD-5399-FCD5-7823-A38B792B56B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39304" y="3434696"/>
                <a:ext cx="10055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F3240A35-BC08-A3A3-5B2F-DFF9722775B3}"/>
                  </a:ext>
                </a:extLst>
              </p:cNvPr>
              <p:cNvSpPr txBox="1"/>
              <p:nvPr/>
            </p:nvSpPr>
            <p:spPr>
              <a:xfrm>
                <a:off x="5494429" y="4318060"/>
                <a:ext cx="37432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b="1" dirty="0">
                    <a:sym typeface="Wingdings" pitchFamily="2" charset="2"/>
                  </a:rPr>
                  <a:t></a:t>
                </a:r>
                <a:endParaRPr lang="en-US" sz="1200" b="1" dirty="0"/>
              </a:p>
            </p:txBody>
          </p: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23D0A4CA-C1CB-24AC-91AA-A1911541E9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147890" y="4454204"/>
                <a:ext cx="510375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10115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43C8A-9A3D-8EA2-E7D5-50EFC47ABA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9125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F3B81-11E2-A8B0-DB3B-B87AE1ECF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43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B56CD-85FA-3057-2820-10FC954139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5A68360B-5CE9-2A93-CA61-50846F6AFC5D}"/>
              </a:ext>
            </a:extLst>
          </p:cNvPr>
          <p:cNvGrpSpPr/>
          <p:nvPr/>
        </p:nvGrpSpPr>
        <p:grpSpPr>
          <a:xfrm>
            <a:off x="576365" y="83381"/>
            <a:ext cx="11283987" cy="6795239"/>
            <a:chOff x="576365" y="83381"/>
            <a:chExt cx="11283987" cy="6795239"/>
          </a:xfrm>
        </p:grpSpPr>
        <p:pic>
          <p:nvPicPr>
            <p:cNvPr id="5" name="Picture 4" descr="A line graph with numbers&#10;&#10;Description automatically generated">
              <a:extLst>
                <a:ext uri="{FF2B5EF4-FFF2-40B4-BE49-F238E27FC236}">
                  <a16:creationId xmlns:a16="http://schemas.microsoft.com/office/drawing/2014/main" id="{77FCAB9E-84D9-684F-6EAA-858C147A4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94312" y="291108"/>
              <a:ext cx="4449175" cy="2324196"/>
            </a:xfrm>
            <a:prstGeom prst="rect">
              <a:avLst/>
            </a:prstGeom>
          </p:spPr>
        </p:pic>
        <p:pic>
          <p:nvPicPr>
            <p:cNvPr id="9" name="Picture 8" descr="A group of colored dots&#10;&#10;Description automatically generated with medium confidence">
              <a:extLst>
                <a:ext uri="{FF2B5EF4-FFF2-40B4-BE49-F238E27FC236}">
                  <a16:creationId xmlns:a16="http://schemas.microsoft.com/office/drawing/2014/main" id="{9836334B-0544-DDA9-AB09-47F947661D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46441"/>
            <a:stretch/>
          </p:blipFill>
          <p:spPr>
            <a:xfrm>
              <a:off x="801511" y="83381"/>
              <a:ext cx="3446714" cy="3361751"/>
            </a:xfrm>
            <a:prstGeom prst="rect">
              <a:avLst/>
            </a:prstGeom>
          </p:spPr>
        </p:pic>
        <p:pic>
          <p:nvPicPr>
            <p:cNvPr id="3" name="Picture 2" descr="A group of colorful rectangular shapes&#10;&#10;Description automatically generated with medium confidence">
              <a:extLst>
                <a:ext uri="{FF2B5EF4-FFF2-40B4-BE49-F238E27FC236}">
                  <a16:creationId xmlns:a16="http://schemas.microsoft.com/office/drawing/2014/main" id="{18660ECF-00DF-2151-038A-879D9BD95D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797" t="8506" b="5181"/>
            <a:stretch/>
          </p:blipFill>
          <p:spPr>
            <a:xfrm>
              <a:off x="4639729" y="3523785"/>
              <a:ext cx="6502404" cy="2985503"/>
            </a:xfrm>
            <a:prstGeom prst="rect">
              <a:avLst/>
            </a:prstGeom>
          </p:spPr>
        </p:pic>
        <p:pic>
          <p:nvPicPr>
            <p:cNvPr id="6" name="Picture 5" descr="A group of colorful lines with text&#10;&#10;Description automatically generated with medium confidence">
              <a:extLst>
                <a:ext uri="{FF2B5EF4-FFF2-40B4-BE49-F238E27FC236}">
                  <a16:creationId xmlns:a16="http://schemas.microsoft.com/office/drawing/2014/main" id="{2D2571E2-5E51-37FE-C485-B6714545C3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340" r="7285"/>
            <a:stretch/>
          </p:blipFill>
          <p:spPr>
            <a:xfrm>
              <a:off x="9589574" y="1238491"/>
              <a:ext cx="2270778" cy="1713825"/>
            </a:xfrm>
            <a:prstGeom prst="rect">
              <a:avLst/>
            </a:prstGeom>
          </p:spPr>
        </p:pic>
        <p:pic>
          <p:nvPicPr>
            <p:cNvPr id="8" name="Picture 7" descr="A group of colored dots&#10;&#10;Description automatically generated with medium confidence">
              <a:extLst>
                <a:ext uri="{FF2B5EF4-FFF2-40B4-BE49-F238E27FC236}">
                  <a16:creationId xmlns:a16="http://schemas.microsoft.com/office/drawing/2014/main" id="{009C428F-407D-82F8-17BE-CF1B4E67C6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2775"/>
            <a:stretch/>
          </p:blipFill>
          <p:spPr>
            <a:xfrm>
              <a:off x="801511" y="3456145"/>
              <a:ext cx="3075339" cy="340185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7E5A8B-8258-F675-BFD6-4F1D472FCD3C}"/>
                </a:ext>
              </a:extLst>
            </p:cNvPr>
            <p:cNvSpPr txBox="1"/>
            <p:nvPr/>
          </p:nvSpPr>
          <p:spPr>
            <a:xfrm>
              <a:off x="4985287" y="3092197"/>
              <a:ext cx="55974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Ratio of cells expressed In Each Stage of Development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29CB876-613F-F525-F7E7-0AD2EA789657}"/>
                </a:ext>
              </a:extLst>
            </p:cNvPr>
            <p:cNvSpPr txBox="1"/>
            <p:nvPr/>
          </p:nvSpPr>
          <p:spPr>
            <a:xfrm rot="16200000">
              <a:off x="3843356" y="4603497"/>
              <a:ext cx="12234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% of Cells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6998952-5B43-6523-960D-C0090413AA31}"/>
                </a:ext>
              </a:extLst>
            </p:cNvPr>
            <p:cNvSpPr txBox="1"/>
            <p:nvPr/>
          </p:nvSpPr>
          <p:spPr>
            <a:xfrm>
              <a:off x="6680631" y="6509288"/>
              <a:ext cx="24205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Stage of Development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E4D083-0428-42F9-E129-B621FFC83249}"/>
                </a:ext>
              </a:extLst>
            </p:cNvPr>
            <p:cNvSpPr txBox="1"/>
            <p:nvPr/>
          </p:nvSpPr>
          <p:spPr>
            <a:xfrm>
              <a:off x="576365" y="8338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0790C12-AD47-23BF-46DE-B4CE6ABFC842}"/>
                </a:ext>
              </a:extLst>
            </p:cNvPr>
            <p:cNvSpPr txBox="1"/>
            <p:nvPr/>
          </p:nvSpPr>
          <p:spPr>
            <a:xfrm>
              <a:off x="637844" y="3445132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8436C2-9A2D-CE99-DE84-641E025DEFFD}"/>
                </a:ext>
              </a:extLst>
            </p:cNvPr>
            <p:cNvSpPr txBox="1"/>
            <p:nvPr/>
          </p:nvSpPr>
          <p:spPr>
            <a:xfrm>
              <a:off x="4442670" y="83381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C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6205788-A488-D2A8-06F9-4501E6B63E42}"/>
                </a:ext>
              </a:extLst>
            </p:cNvPr>
            <p:cNvSpPr txBox="1"/>
            <p:nvPr/>
          </p:nvSpPr>
          <p:spPr>
            <a:xfrm>
              <a:off x="4442670" y="3012784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4594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009670-5812-D49E-41AF-036DD9998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different colored graphs&#10;&#10;Description automatically generated with medium confidence">
            <a:extLst>
              <a:ext uri="{FF2B5EF4-FFF2-40B4-BE49-F238E27FC236}">
                <a16:creationId xmlns:a16="http://schemas.microsoft.com/office/drawing/2014/main" id="{F073AF83-58E2-A63D-AD60-E32D1927C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7478" y="0"/>
            <a:ext cx="10137043" cy="61822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F75AC7-3CFE-2785-D71C-65EFCDF4BB87}"/>
              </a:ext>
            </a:extLst>
          </p:cNvPr>
          <p:cNvSpPr txBox="1"/>
          <p:nvPr/>
        </p:nvSpPr>
        <p:spPr>
          <a:xfrm>
            <a:off x="1293962" y="6182232"/>
            <a:ext cx="2523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Supplemental Figure 1: </a:t>
            </a:r>
          </a:p>
        </p:txBody>
      </p:sp>
    </p:spTree>
    <p:extLst>
      <p:ext uri="{BB962C8B-B14F-4D97-AF65-F5344CB8AC3E}">
        <p14:creationId xmlns:p14="http://schemas.microsoft.com/office/powerpoint/2010/main" val="2869827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B5A25E-333A-1F7E-FE1D-250776E10D33}"/>
              </a:ext>
            </a:extLst>
          </p:cNvPr>
          <p:cNvGrpSpPr/>
          <p:nvPr/>
        </p:nvGrpSpPr>
        <p:grpSpPr>
          <a:xfrm>
            <a:off x="271946" y="1177905"/>
            <a:ext cx="11474630" cy="4981107"/>
            <a:chOff x="271946" y="1177905"/>
            <a:chExt cx="11474630" cy="4981107"/>
          </a:xfrm>
        </p:grpSpPr>
        <p:pic>
          <p:nvPicPr>
            <p:cNvPr id="7" name="Picture 6" descr="A line graph with dots&#10;&#10;Description automatically generated">
              <a:extLst>
                <a:ext uri="{FF2B5EF4-FFF2-40B4-BE49-F238E27FC236}">
                  <a16:creationId xmlns:a16="http://schemas.microsoft.com/office/drawing/2014/main" id="{CEF0D28D-8EBC-1F07-A382-CC872D3491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21216" y="1264966"/>
              <a:ext cx="2825360" cy="2389052"/>
            </a:xfrm>
            <a:prstGeom prst="rect">
              <a:avLst/>
            </a:prstGeom>
          </p:spPr>
        </p:pic>
        <p:pic>
          <p:nvPicPr>
            <p:cNvPr id="15" name="Picture 14" descr="A close-up of a map&#10;&#10;Description automatically generated">
              <a:extLst>
                <a:ext uri="{FF2B5EF4-FFF2-40B4-BE49-F238E27FC236}">
                  <a16:creationId xmlns:a16="http://schemas.microsoft.com/office/drawing/2014/main" id="{1254F974-EA24-16D2-1A24-7BBC3E3C0C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9964"/>
            <a:stretch/>
          </p:blipFill>
          <p:spPr>
            <a:xfrm>
              <a:off x="271946" y="1283673"/>
              <a:ext cx="3732392" cy="487006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A5A9F4F-7CE4-FAB8-8510-FAAC136D8518}"/>
                </a:ext>
              </a:extLst>
            </p:cNvPr>
            <p:cNvSpPr txBox="1"/>
            <p:nvPr/>
          </p:nvSpPr>
          <p:spPr>
            <a:xfrm>
              <a:off x="271946" y="1177905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  <p:pic>
          <p:nvPicPr>
            <p:cNvPr id="21" name="Picture 20" descr="A close-up of a map&#10;&#10;Description automatically generated">
              <a:extLst>
                <a:ext uri="{FF2B5EF4-FFF2-40B4-BE49-F238E27FC236}">
                  <a16:creationId xmlns:a16="http://schemas.microsoft.com/office/drawing/2014/main" id="{28C46727-2FC4-1853-C004-ED1095BCDF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66"/>
            <a:stretch/>
          </p:blipFill>
          <p:spPr>
            <a:xfrm>
              <a:off x="4004338" y="1186437"/>
              <a:ext cx="4753211" cy="4972575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3CD82F9-CE20-BCF5-7EE4-660A50B4C3DE}"/>
                </a:ext>
              </a:extLst>
            </p:cNvPr>
            <p:cNvSpPr txBox="1"/>
            <p:nvPr/>
          </p:nvSpPr>
          <p:spPr>
            <a:xfrm>
              <a:off x="3840671" y="1177905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C80CB37-8038-370C-4A4E-C9ED086F1D12}"/>
                </a:ext>
              </a:extLst>
            </p:cNvPr>
            <p:cNvSpPr txBox="1"/>
            <p:nvPr/>
          </p:nvSpPr>
          <p:spPr>
            <a:xfrm>
              <a:off x="8613985" y="1177905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063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6C4B98-76A6-EE18-3F88-E71CF0305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4297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42FE35-A0E9-336C-6B2C-C5D70EDC0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CB4077BC-3A94-E46B-473F-387DA3C53988}"/>
              </a:ext>
            </a:extLst>
          </p:cNvPr>
          <p:cNvGrpSpPr/>
          <p:nvPr/>
        </p:nvGrpSpPr>
        <p:grpSpPr>
          <a:xfrm>
            <a:off x="784257" y="0"/>
            <a:ext cx="10729853" cy="6586758"/>
            <a:chOff x="784257" y="0"/>
            <a:chExt cx="10729853" cy="6586758"/>
          </a:xfrm>
        </p:grpSpPr>
        <p:pic>
          <p:nvPicPr>
            <p:cNvPr id="5" name="Picture 4" descr="A screenshot of a graph&#10;&#10;Description automatically generated">
              <a:extLst>
                <a:ext uri="{FF2B5EF4-FFF2-40B4-BE49-F238E27FC236}">
                  <a16:creationId xmlns:a16="http://schemas.microsoft.com/office/drawing/2014/main" id="{C420CD33-7D4E-80AB-4E9F-F453904297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163" r="19506"/>
            <a:stretch/>
          </p:blipFill>
          <p:spPr>
            <a:xfrm>
              <a:off x="784257" y="0"/>
              <a:ext cx="2835447" cy="6117134"/>
            </a:xfrm>
            <a:prstGeom prst="rect">
              <a:avLst/>
            </a:prstGeom>
          </p:spPr>
        </p:pic>
        <p:pic>
          <p:nvPicPr>
            <p:cNvPr id="7" name="Picture 6" descr="A group of colored dots&#10;&#10;Description automatically generated with medium confidence">
              <a:extLst>
                <a:ext uri="{FF2B5EF4-FFF2-40B4-BE49-F238E27FC236}">
                  <a16:creationId xmlns:a16="http://schemas.microsoft.com/office/drawing/2014/main" id="{DB986D74-B6B3-863A-F3FD-EFC7C7B270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163"/>
            <a:stretch/>
          </p:blipFill>
          <p:spPr>
            <a:xfrm>
              <a:off x="6855201" y="0"/>
              <a:ext cx="4658909" cy="6117135"/>
            </a:xfrm>
            <a:prstGeom prst="rect">
              <a:avLst/>
            </a:prstGeom>
          </p:spPr>
        </p:pic>
        <p:pic>
          <p:nvPicPr>
            <p:cNvPr id="9" name="Picture 8" descr="A screenshot of a graph&#10;&#10;Description automatically generated">
              <a:extLst>
                <a:ext uri="{FF2B5EF4-FFF2-40B4-BE49-F238E27FC236}">
                  <a16:creationId xmlns:a16="http://schemas.microsoft.com/office/drawing/2014/main" id="{D2849374-4CFF-F9E5-1AC8-22588FA3E0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0163" r="19506"/>
            <a:stretch/>
          </p:blipFill>
          <p:spPr>
            <a:xfrm>
              <a:off x="3819729" y="0"/>
              <a:ext cx="2835447" cy="611713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E03A20-3C78-A78E-9FAB-83D46CDD78A0}"/>
                </a:ext>
              </a:extLst>
            </p:cNvPr>
            <p:cNvSpPr txBox="1"/>
            <p:nvPr/>
          </p:nvSpPr>
          <p:spPr>
            <a:xfrm>
              <a:off x="1706881" y="6188796"/>
              <a:ext cx="1503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k.Weight</a:t>
              </a:r>
              <a:r>
                <a:rPr lang="en-US" dirty="0"/>
                <a:t> = 20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0814532-DBEF-C13E-90AB-A27BE539CFFB}"/>
                </a:ext>
              </a:extLst>
            </p:cNvPr>
            <p:cNvSpPr txBox="1"/>
            <p:nvPr/>
          </p:nvSpPr>
          <p:spPr>
            <a:xfrm>
              <a:off x="4868295" y="6217426"/>
              <a:ext cx="1503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k.Weight</a:t>
              </a:r>
              <a:r>
                <a:rPr lang="en-US" dirty="0"/>
                <a:t> = 50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98069A-EC15-C515-426F-0E191C47D37C}"/>
                </a:ext>
              </a:extLst>
            </p:cNvPr>
            <p:cNvSpPr txBox="1"/>
            <p:nvPr/>
          </p:nvSpPr>
          <p:spPr>
            <a:xfrm>
              <a:off x="8029709" y="6188796"/>
              <a:ext cx="15037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k.Weight</a:t>
              </a:r>
              <a:r>
                <a:rPr lang="en-US" dirty="0"/>
                <a:t> = 70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96A5FF-8B24-3C1B-BB2F-F78E055FCE70}"/>
                </a:ext>
              </a:extLst>
            </p:cNvPr>
            <p:cNvSpPr txBox="1"/>
            <p:nvPr/>
          </p:nvSpPr>
          <p:spPr>
            <a:xfrm>
              <a:off x="1003085" y="8338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D356AD-DEE3-AEDD-A535-EB9A4E40A270}"/>
                </a:ext>
              </a:extLst>
            </p:cNvPr>
            <p:cNvSpPr txBox="1"/>
            <p:nvPr/>
          </p:nvSpPr>
          <p:spPr>
            <a:xfrm>
              <a:off x="4033697" y="83381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2280055-B1F8-E263-7CFF-68042F2F4CAF}"/>
                </a:ext>
              </a:extLst>
            </p:cNvPr>
            <p:cNvSpPr txBox="1"/>
            <p:nvPr/>
          </p:nvSpPr>
          <p:spPr>
            <a:xfrm>
              <a:off x="7053890" y="83381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8130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D3F256-2494-5297-D494-1E2D6AF1E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582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3174C0-30CD-2F58-D401-6A6ED3B36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0D9A4D1-36D8-46C0-042B-FB6295378532}"/>
              </a:ext>
            </a:extLst>
          </p:cNvPr>
          <p:cNvGrpSpPr/>
          <p:nvPr/>
        </p:nvGrpSpPr>
        <p:grpSpPr>
          <a:xfrm>
            <a:off x="204255" y="0"/>
            <a:ext cx="11932610" cy="6688178"/>
            <a:chOff x="204255" y="0"/>
            <a:chExt cx="11932610" cy="6688178"/>
          </a:xfrm>
        </p:grpSpPr>
        <p:pic>
          <p:nvPicPr>
            <p:cNvPr id="8" name="Picture 7" descr="A graph with multiple colored bars&#10;&#10;Description automatically generated with medium confidence">
              <a:extLst>
                <a:ext uri="{FF2B5EF4-FFF2-40B4-BE49-F238E27FC236}">
                  <a16:creationId xmlns:a16="http://schemas.microsoft.com/office/drawing/2014/main" id="{8730FE23-CE54-944C-1BE1-6F9E441353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4426"/>
            <a:stretch/>
          </p:blipFill>
          <p:spPr>
            <a:xfrm>
              <a:off x="378341" y="3429000"/>
              <a:ext cx="5338935" cy="3259178"/>
            </a:xfrm>
            <a:prstGeom prst="rect">
              <a:avLst/>
            </a:prstGeom>
          </p:spPr>
        </p:pic>
        <p:pic>
          <p:nvPicPr>
            <p:cNvPr id="10" name="Picture 9" descr="A graph with multiple colored rectangles&#10;&#10;Description automatically generated">
              <a:extLst>
                <a:ext uri="{FF2B5EF4-FFF2-40B4-BE49-F238E27FC236}">
                  <a16:creationId xmlns:a16="http://schemas.microsoft.com/office/drawing/2014/main" id="{8CC75950-8A2C-1F3E-973D-8EF400DB5A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97866" y="3429000"/>
              <a:ext cx="6238999" cy="325917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79B9426-E1F9-9E97-C86D-51C4DE28FF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8341" y="308414"/>
              <a:ext cx="5316279" cy="277716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19FFB144-30F8-0B9F-8DD2-E8A5C4DD6B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96000" y="308414"/>
              <a:ext cx="5316279" cy="277716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8BE5B08-727B-1C5B-EB07-075E07473EE8}"/>
                </a:ext>
              </a:extLst>
            </p:cNvPr>
            <p:cNvSpPr txBox="1"/>
            <p:nvPr/>
          </p:nvSpPr>
          <p:spPr>
            <a:xfrm>
              <a:off x="214674" y="0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C11FCE5-BE0D-2469-C086-E2A8E6818B16}"/>
                </a:ext>
              </a:extLst>
            </p:cNvPr>
            <p:cNvSpPr txBox="1"/>
            <p:nvPr/>
          </p:nvSpPr>
          <p:spPr>
            <a:xfrm>
              <a:off x="5932333" y="123748"/>
              <a:ext cx="3273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B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1EE54A5-543B-CFDA-D2CE-0983B16EFA5B}"/>
                </a:ext>
              </a:extLst>
            </p:cNvPr>
            <p:cNvSpPr txBox="1"/>
            <p:nvPr/>
          </p:nvSpPr>
          <p:spPr>
            <a:xfrm>
              <a:off x="204255" y="3209322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71023B-C0DE-A0DC-3092-E345DF28DE99}"/>
                </a:ext>
              </a:extLst>
            </p:cNvPr>
            <p:cNvSpPr txBox="1"/>
            <p:nvPr/>
          </p:nvSpPr>
          <p:spPr>
            <a:xfrm>
              <a:off x="5932333" y="3209322"/>
              <a:ext cx="3481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9007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168</Words>
  <Application>Microsoft Macintosh PowerPoint</Application>
  <PresentationFormat>Widescreen</PresentationFormat>
  <Paragraphs>78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Sierra, Mariana</dc:creator>
  <cp:lastModifiedBy>Sierra, Mariana</cp:lastModifiedBy>
  <cp:revision>1</cp:revision>
  <dcterms:created xsi:type="dcterms:W3CDTF">2024-04-16T15:09:20Z</dcterms:created>
  <dcterms:modified xsi:type="dcterms:W3CDTF">2024-04-17T05:34:22Z</dcterms:modified>
</cp:coreProperties>
</file>

<file path=docProps/thumbnail.jpeg>
</file>